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93" r:id="rId5"/>
    <p:sldId id="290" r:id="rId6"/>
    <p:sldId id="285" r:id="rId7"/>
    <p:sldId id="259" r:id="rId8"/>
    <p:sldId id="291" r:id="rId9"/>
    <p:sldId id="261" r:id="rId10"/>
    <p:sldId id="262" r:id="rId11"/>
    <p:sldId id="292" r:id="rId12"/>
    <p:sldId id="263" r:id="rId13"/>
    <p:sldId id="264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90" y="10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Сыры!$B$57:$B$76</c15:sqref>
                  </c15:fullRef>
                </c:ext>
              </c:extLst>
              <c:f>(Сыры!$B$57:$B$68,Сыры!$B$71:$B$76)</c:f>
              <c:strCache>
                <c:ptCount val="16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  <c:pt idx="7">
                  <c:v>Благоустройство </c:v>
                </c:pt>
                <c:pt idx="8">
                  <c:v>Охрана окружающей среды</c:v>
                </c:pt>
                <c:pt idx="9">
                  <c:v>Профессиональное образование</c:v>
                </c:pt>
                <c:pt idx="10">
                  <c:v>Профилактика межнациональных конфликтов</c:v>
                </c:pt>
                <c:pt idx="11">
                  <c:v> Участие в городских праздничных мероприятий</c:v>
                </c:pt>
                <c:pt idx="12">
                  <c:v>Сохранение местных традиций</c:v>
                </c:pt>
                <c:pt idx="13">
                  <c:v>Организация досуговых мероприятий</c:v>
                </c:pt>
                <c:pt idx="14">
                  <c:v>Физкультурно-оздоровительные мероприятия</c:v>
                </c:pt>
                <c:pt idx="15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Сыры!$C$57:$C$76</c15:sqref>
                  </c15:fullRef>
                </c:ext>
              </c:extLst>
              <c:f>(Сыры!$C$57:$C$68,Сыры!$C$71:$C$76)</c:f>
              <c:numCache>
                <c:formatCode>#\ ##0.0</c:formatCode>
                <c:ptCount val="16"/>
                <c:pt idx="0" formatCode="General">
                  <c:v>107</c:v>
                </c:pt>
                <c:pt idx="1">
                  <c:v>3.8</c:v>
                </c:pt>
                <c:pt idx="2">
                  <c:v>7.6</c:v>
                </c:pt>
                <c:pt idx="3">
                  <c:v>3.8</c:v>
                </c:pt>
                <c:pt idx="4">
                  <c:v>80.3</c:v>
                </c:pt>
                <c:pt idx="5">
                  <c:v>75</c:v>
                </c:pt>
                <c:pt idx="6">
                  <c:v>429</c:v>
                </c:pt>
                <c:pt idx="7">
                  <c:v>31733.9</c:v>
                </c:pt>
                <c:pt idx="8">
                  <c:v>2.8</c:v>
                </c:pt>
                <c:pt idx="9">
                  <c:v>96</c:v>
                </c:pt>
                <c:pt idx="10">
                  <c:v>3.8</c:v>
                </c:pt>
                <c:pt idx="11">
                  <c:v>4481.8999999999996</c:v>
                </c:pt>
                <c:pt idx="12">
                  <c:v>497</c:v>
                </c:pt>
                <c:pt idx="13">
                  <c:v>946.3</c:v>
                </c:pt>
                <c:pt idx="14">
                  <c:v>0</c:v>
                </c:pt>
                <c:pt idx="15">
                  <c:v>2436.3000000000002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[РАСЧЕТ.xlsx]Сыры!$C$69</c15:sqref>
                  <c15:spPr xmlns:c15="http://schemas.microsoft.com/office/drawing/2012/chart"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[РАСЧЕТ.xlsx]Сыры!$C$70</c15:sqref>
                  <c15:spPr xmlns:c15="http://schemas.microsoft.com/office/drawing/2012/chart"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Сыры!$B$57:$B$65</c15:sqref>
                  </c15:fullRef>
                </c:ext>
              </c:extLst>
              <c:f>(Сыры!$B$57,Сыры!$B$59:$B$64)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Сыры!$C$57:$C$65</c15:sqref>
                  </c15:fullRef>
                </c:ext>
              </c:extLst>
              <c:f>(Сыры!$C$57,Сыры!$C$59:$C$64)</c:f>
              <c:numCache>
                <c:formatCode>#\ ##0.0</c:formatCode>
                <c:ptCount val="7"/>
                <c:pt idx="0" formatCode="General">
                  <c:v>107</c:v>
                </c:pt>
                <c:pt idx="1">
                  <c:v>3.8</c:v>
                </c:pt>
                <c:pt idx="2">
                  <c:v>7.6</c:v>
                </c:pt>
                <c:pt idx="3">
                  <c:v>3.8</c:v>
                </c:pt>
                <c:pt idx="4">
                  <c:v>80.3</c:v>
                </c:pt>
                <c:pt idx="5">
                  <c:v>75</c:v>
                </c:pt>
                <c:pt idx="6">
                  <c:v>429</c:v>
                </c:pt>
              </c:numCache>
            </c:numRef>
          </c:val>
          <c:extLst/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Сыры!$B$57:$B$65</c15:sqref>
                  </c15:fullRef>
                </c:ext>
              </c:extLst>
              <c:f>(Сыры!$B$57,Сыры!$B$59:$B$64)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Сыры!$D$57:$D$65</c15:sqref>
                  </c15:fullRef>
                </c:ext>
              </c:extLst>
              <c:f>(Сыры!$D$57,Сыры!$D$59:$D$64)</c:f>
              <c:numCache>
                <c:formatCode>#\ ##0.0</c:formatCode>
                <c:ptCount val="7"/>
                <c:pt idx="0" formatCode="0.0">
                  <c:v>74.599999999999994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80.2</c:v>
                </c:pt>
                <c:pt idx="5">
                  <c:v>75</c:v>
                </c:pt>
                <c:pt idx="6">
                  <c:v>408.9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6707848"/>
        <c:axId val="236709024"/>
      </c:barChart>
      <c:catAx>
        <c:axId val="23670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709024"/>
        <c:crosses val="autoZero"/>
        <c:auto val="1"/>
        <c:lblAlgn val="ctr"/>
        <c:lblOffset val="100"/>
        <c:noMultiLvlLbl val="0"/>
      </c:catAx>
      <c:valAx>
        <c:axId val="236709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70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Сыры!$B$66:$B$76</c15:sqref>
                  </c15:fullRef>
                </c:ext>
              </c:extLst>
              <c:f>(Сыры!$B$66:$B$68,Сыры!$B$71:$B$76)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Сыры!$C$66:$C$76</c15:sqref>
                  </c15:fullRef>
                </c:ext>
              </c:extLst>
              <c:f>(Сыры!$C$66:$C$68,Сыры!$C$71:$C$76)</c:f>
              <c:numCache>
                <c:formatCode>#\ ##0.0</c:formatCode>
                <c:ptCount val="9"/>
                <c:pt idx="0">
                  <c:v>31733.9</c:v>
                </c:pt>
                <c:pt idx="1">
                  <c:v>2.8</c:v>
                </c:pt>
                <c:pt idx="2">
                  <c:v>96</c:v>
                </c:pt>
                <c:pt idx="3">
                  <c:v>3.8</c:v>
                </c:pt>
                <c:pt idx="4">
                  <c:v>4481.8999999999996</c:v>
                </c:pt>
                <c:pt idx="5">
                  <c:v>497</c:v>
                </c:pt>
                <c:pt idx="6">
                  <c:v>946.3</c:v>
                </c:pt>
                <c:pt idx="7">
                  <c:v>0</c:v>
                </c:pt>
                <c:pt idx="8">
                  <c:v>2436.3000000000002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Сыры!$B$66:$B$76</c15:sqref>
                  </c15:fullRef>
                </c:ext>
              </c:extLst>
              <c:f>(Сыры!$B$66:$B$68,Сыры!$B$71:$B$76)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Сыры!$D$66:$D$76</c15:sqref>
                  </c15:fullRef>
                </c:ext>
              </c:extLst>
              <c:f>(Сыры!$D$66:$D$68,Сыры!$D$71:$D$76)</c:f>
              <c:numCache>
                <c:formatCode>#\ ##0.0</c:formatCode>
                <c:ptCount val="9"/>
                <c:pt idx="0">
                  <c:v>6348.8</c:v>
                </c:pt>
                <c:pt idx="1">
                  <c:v>0</c:v>
                </c:pt>
                <c:pt idx="2">
                  <c:v>15</c:v>
                </c:pt>
                <c:pt idx="3">
                  <c:v>0</c:v>
                </c:pt>
                <c:pt idx="4">
                  <c:v>941.5</c:v>
                </c:pt>
                <c:pt idx="5">
                  <c:v>495.2</c:v>
                </c:pt>
                <c:pt idx="6">
                  <c:v>473.5</c:v>
                </c:pt>
                <c:pt idx="7">
                  <c:v>0</c:v>
                </c:pt>
                <c:pt idx="8">
                  <c:v>1451.6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9058064"/>
        <c:axId val="489061592"/>
      </c:barChart>
      <c:catAx>
        <c:axId val="48905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061592"/>
        <c:crosses val="autoZero"/>
        <c:auto val="1"/>
        <c:lblAlgn val="ctr"/>
        <c:lblOffset val="100"/>
        <c:noMultiLvlLbl val="0"/>
      </c:catAx>
      <c:valAx>
        <c:axId val="48906159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48905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Сыры!$B$5:$B$12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Сыры!$C$5:$C$12</c:f>
              <c:numCache>
                <c:formatCode>#\ ##0.0</c:formatCode>
                <c:ptCount val="7"/>
                <c:pt idx="0">
                  <c:v>10556</c:v>
                </c:pt>
                <c:pt idx="1">
                  <c:v>162.4</c:v>
                </c:pt>
                <c:pt idx="2">
                  <c:v>55.6</c:v>
                </c:pt>
                <c:pt idx="3">
                  <c:v>1</c:v>
                </c:pt>
                <c:pt idx="4">
                  <c:v>39964.300000000003</c:v>
                </c:pt>
                <c:pt idx="5">
                  <c:v>16972.900000000001</c:v>
                </c:pt>
                <c:pt idx="6">
                  <c:v>13681.3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Сыры!$B$4:$B$12</c15:sqref>
                  </c15:fullRef>
                </c:ext>
              </c:extLst>
              <c:f>(Сыры!$B$5:$B$8,Сыры!$B$10:$B$12)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Сыры!$C$4:$C$12</c15:sqref>
                  </c15:fullRef>
                </c:ext>
              </c:extLst>
              <c:f>(Сыры!$C$5:$C$8,Сыры!$C$10:$C$12)</c:f>
              <c:numCache>
                <c:formatCode>#\ ##0.0</c:formatCode>
                <c:ptCount val="7"/>
                <c:pt idx="0">
                  <c:v>10556</c:v>
                </c:pt>
                <c:pt idx="1">
                  <c:v>162.4</c:v>
                </c:pt>
                <c:pt idx="2">
                  <c:v>55.6</c:v>
                </c:pt>
                <c:pt idx="3">
                  <c:v>1</c:v>
                </c:pt>
                <c:pt idx="4">
                  <c:v>39964.300000000003</c:v>
                </c:pt>
                <c:pt idx="5">
                  <c:v>16972.900000000001</c:v>
                </c:pt>
                <c:pt idx="6">
                  <c:v>13681.3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Сыры!$B$4:$B$12</c15:sqref>
                  </c15:fullRef>
                </c:ext>
              </c:extLst>
              <c:f>(Сыры!$B$5:$B$8,Сыры!$B$10:$B$12)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Сыры!$D$4:$D$12</c15:sqref>
                  </c15:fullRef>
                </c:ext>
              </c:extLst>
              <c:f>(Сыры!$D$5:$D$8,Сыры!$D$10:$D$12)</c:f>
              <c:numCache>
                <c:formatCode>#\ ##0.0</c:formatCode>
                <c:ptCount val="7"/>
                <c:pt idx="0">
                  <c:v>7343.1</c:v>
                </c:pt>
                <c:pt idx="1">
                  <c:v>856.8</c:v>
                </c:pt>
                <c:pt idx="2">
                  <c:v>93.5</c:v>
                </c:pt>
                <c:pt idx="3">
                  <c:v>0</c:v>
                </c:pt>
                <c:pt idx="4">
                  <c:v>29973.599999999999</c:v>
                </c:pt>
                <c:pt idx="5">
                  <c:v>0</c:v>
                </c:pt>
                <c:pt idx="6">
                  <c:v>9806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5808528"/>
        <c:axId val="305811664"/>
      </c:barChart>
      <c:catAx>
        <c:axId val="30580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811664"/>
        <c:crosses val="autoZero"/>
        <c:auto val="1"/>
        <c:lblAlgn val="ctr"/>
        <c:lblOffset val="100"/>
        <c:noMultiLvlLbl val="0"/>
      </c:catAx>
      <c:valAx>
        <c:axId val="30581166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30580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7994170798453462E-2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Сыры!$C$24:$C$51</c15:sqref>
                  </c15:fullRef>
                </c:ext>
              </c:extLst>
              <c:f>(Сыры!$C$24,Сыры!$C$30,Сыры!$C$32,Сыры!$C$35,Сыры!$C$38,Сыры!$C$40,Сыры!$C$43,Сыры!$C$45,Сыры!$C$48,Сыры!$C$50)</c:f>
              <c:numCache>
                <c:formatCode>#\ ##0.0</c:formatCode>
                <c:ptCount val="10"/>
                <c:pt idx="0">
                  <c:v>23308.5</c:v>
                </c:pt>
                <c:pt idx="1">
                  <c:v>80.3</c:v>
                </c:pt>
                <c:pt idx="2">
                  <c:v>504</c:v>
                </c:pt>
                <c:pt idx="3">
                  <c:v>39827.9</c:v>
                </c:pt>
                <c:pt idx="4">
                  <c:v>2.8</c:v>
                </c:pt>
                <c:pt idx="5">
                  <c:v>99.8</c:v>
                </c:pt>
                <c:pt idx="6">
                  <c:v>5925.2</c:v>
                </c:pt>
                <c:pt idx="7">
                  <c:v>12162.4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[РАСЧЕТ.xlsx]Сыры!$C$25</c15:sqref>
                  <c15:spPr xmlns:c15="http://schemas.microsoft.com/office/drawing/2012/chart"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[РАСЧЕТ.xlsx]Сыры!$C$26</c15:sqref>
                  <c15:spPr xmlns:c15="http://schemas.microsoft.com/office/drawing/2012/chart"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[РАСЧЕТ.xlsx]Сыры!$C$27</c15:sqref>
                  <c15:spPr xmlns:c15="http://schemas.microsoft.com/office/drawing/2012/chart"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[РАСЧЕТ.xlsx]Сыры!$C$28</c15:sqref>
                  <c15:spPr xmlns:c15="http://schemas.microsoft.com/office/drawing/2012/chart"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[РАСЧЕТ.xlsx]Сыры!$C$29</c15:sqref>
                  <c15:spPr xmlns:c15="http://schemas.microsoft.com/office/drawing/2012/chart">
                    <a:solidFill>
                      <a:schemeClr val="accent6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[РАСЧЕТ.xlsx]Сыры!$C$31</c15:sqref>
                  <c15:spPr xmlns:c15="http://schemas.microsoft.com/office/drawing/2012/chart">
                    <a:solidFill>
                      <a:schemeClr val="accent4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Сыры!$C$24:$C$51</c15:sqref>
                  </c15:fullRef>
                </c:ext>
              </c:extLst>
              <c:f>(Сыры!$C$24,Сыры!$C$30,Сыры!$C$32,Сыры!$C$35,Сыры!$C$38,Сыры!$C$40,Сыры!$C$43,Сыры!$C$45,Сыры!$C$48,Сыры!$C$50)</c:f>
              <c:numCache>
                <c:formatCode>#\ ##0.0</c:formatCode>
                <c:ptCount val="10"/>
                <c:pt idx="0">
                  <c:v>23308.5</c:v>
                </c:pt>
                <c:pt idx="1">
                  <c:v>80.3</c:v>
                </c:pt>
                <c:pt idx="2">
                  <c:v>504</c:v>
                </c:pt>
                <c:pt idx="3">
                  <c:v>39827.9</c:v>
                </c:pt>
                <c:pt idx="4">
                  <c:v>2.8</c:v>
                </c:pt>
                <c:pt idx="5">
                  <c:v>99.8</c:v>
                </c:pt>
                <c:pt idx="6">
                  <c:v>5925.2</c:v>
                </c:pt>
                <c:pt idx="7">
                  <c:v>12162.4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Сыры!$D$24:$D$51</c15:sqref>
                  </c15:fullRef>
                </c:ext>
              </c:extLst>
              <c:f>(Сыры!$D$24,Сыры!$D$30,Сыры!$D$32,Сыры!$D$35,Сыры!$D$38,Сыры!$D$40,Сыры!$D$43,Сыры!$D$45,Сыры!$D$48,Сыры!$D$50)</c:f>
              <c:numCache>
                <c:formatCode>#\ ##0.0</c:formatCode>
                <c:ptCount val="10"/>
                <c:pt idx="0">
                  <c:v>15945.7</c:v>
                </c:pt>
                <c:pt idx="1">
                  <c:v>80.2</c:v>
                </c:pt>
                <c:pt idx="2">
                  <c:v>483.9</c:v>
                </c:pt>
                <c:pt idx="3">
                  <c:v>11722.900000000001</c:v>
                </c:pt>
                <c:pt idx="4">
                  <c:v>0</c:v>
                </c:pt>
                <c:pt idx="5">
                  <c:v>15</c:v>
                </c:pt>
                <c:pt idx="6">
                  <c:v>1910.2</c:v>
                </c:pt>
                <c:pt idx="7">
                  <c:v>7294.4000000000005</c:v>
                </c:pt>
                <c:pt idx="8">
                  <c:v>0</c:v>
                </c:pt>
                <c:pt idx="9">
                  <c:v>1451.7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4031752"/>
        <c:axId val="164035280"/>
      </c:barChart>
      <c:catAx>
        <c:axId val="164031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35280"/>
        <c:crosses val="autoZero"/>
        <c:auto val="1"/>
        <c:lblAlgn val="ctr"/>
        <c:lblOffset val="100"/>
        <c:noMultiLvlLbl val="0"/>
      </c:catAx>
      <c:valAx>
        <c:axId val="164035280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6403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9 месяцев 2023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>
                <a:solidFill>
                  <a:schemeClr val="tx1"/>
                </a:solidFill>
              </a:rPr>
              <a:t>202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 финансового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доходов бюджета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3782"/>
              </p:ext>
            </p:extLst>
          </p:nvPr>
        </p:nvGraphicFramePr>
        <p:xfrm>
          <a:off x="2763632" y="2988517"/>
          <a:ext cx="8140001" cy="36535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66046"/>
                <a:gridCol w="914186"/>
                <a:gridCol w="921722"/>
                <a:gridCol w="995578"/>
                <a:gridCol w="742469"/>
              </a:tblGrid>
              <a:tr h="51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8 293,4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76,97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7 343,1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69,56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Доходы от компенсации затрат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527,59</a:t>
                      </a:r>
                    </a:p>
                  </a:txBody>
                  <a:tcPr marL="9525" marR="9525" marT="9525" marB="0" anchor="ctr"/>
                </a:tc>
              </a:tr>
              <a:tr h="31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Штрафы, санкции, возмещение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168,17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117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39 779,6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56,33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29 973,6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9 806,0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71,67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48 073,0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>
                <a:solidFill>
                  <a:schemeClr val="tx1"/>
                </a:solidFill>
              </a:rPr>
              <a:t>202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финансового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93342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доходов бюджета (тыс. руб.)</a:t>
            </a:r>
            <a:endParaRPr lang="ru-RU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277237"/>
              </p:ext>
            </p:extLst>
          </p:nvPr>
        </p:nvGraphicFramePr>
        <p:xfrm>
          <a:off x="2632755" y="2505899"/>
          <a:ext cx="8915399" cy="364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40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>
                <a:solidFill>
                  <a:schemeClr val="tx1"/>
                </a:solidFill>
              </a:rPr>
              <a:t>2023 </a:t>
            </a:r>
            <a:r>
              <a:rPr lang="ru-RU" b="1" dirty="0" smtClean="0">
                <a:solidFill>
                  <a:schemeClr val="tx1"/>
                </a:solidFill>
              </a:rPr>
              <a:t>финансового года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расходов бюджета (план)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487280" y="2673213"/>
            <a:ext cx="2144802" cy="467226"/>
          </a:xfrm>
          <a:prstGeom prst="wedgeRectCallout">
            <a:avLst>
              <a:gd name="adj1" fmla="val 67728"/>
              <a:gd name="adj2" fmla="val 5348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7083136" y="1933423"/>
            <a:ext cx="1948544" cy="438001"/>
          </a:xfrm>
          <a:prstGeom prst="wedgeRectCallout">
            <a:avLst>
              <a:gd name="adj1" fmla="val -80231"/>
              <a:gd name="adj2" fmla="val 20648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357623" y="3903455"/>
            <a:ext cx="1600647" cy="501019"/>
          </a:xfrm>
          <a:prstGeom prst="wedgeRectCallout">
            <a:avLst>
              <a:gd name="adj1" fmla="val -112653"/>
              <a:gd name="adj2" fmla="val 15633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8680351" y="6115926"/>
            <a:ext cx="1741091" cy="530233"/>
          </a:xfrm>
          <a:prstGeom prst="wedgeRectCallout">
            <a:avLst>
              <a:gd name="adj1" fmla="val -80592"/>
              <a:gd name="adj2" fmla="val -15347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14,0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251121" y="5124442"/>
            <a:ext cx="1370351" cy="636517"/>
          </a:xfrm>
          <a:prstGeom prst="wedgeRectCallout">
            <a:avLst>
              <a:gd name="adj1" fmla="val 61818"/>
              <a:gd name="adj2" fmla="val -2968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и спорт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6200294" y="6009642"/>
            <a:ext cx="1523374" cy="636517"/>
          </a:xfrm>
          <a:prstGeom prst="wedgeRectCallout">
            <a:avLst>
              <a:gd name="adj1" fmla="val -52736"/>
              <a:gd name="adj2" fmla="val -14988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3,0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932180" y="5816008"/>
            <a:ext cx="1741091" cy="636517"/>
          </a:xfrm>
          <a:prstGeom prst="wedgeRectCallout">
            <a:avLst>
              <a:gd name="adj1" fmla="val 48548"/>
              <a:gd name="adj2" fmla="val -16581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27,6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3131964" y="3559174"/>
            <a:ext cx="1600432" cy="531018"/>
          </a:xfrm>
          <a:prstGeom prst="wedgeRectCallout">
            <a:avLst>
              <a:gd name="adj1" fmla="val 130336"/>
              <a:gd name="adj2" fmla="val -10559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10222381" y="5202653"/>
            <a:ext cx="1447622" cy="608316"/>
          </a:xfrm>
          <a:prstGeom prst="wedgeRectCallout">
            <a:avLst>
              <a:gd name="adj1" fmla="val -115637"/>
              <a:gd name="adj2" fmla="val -3168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7,0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829978" y="2613856"/>
            <a:ext cx="1840025" cy="630728"/>
          </a:xfrm>
          <a:prstGeom prst="wedgeRectCallout">
            <a:avLst>
              <a:gd name="adj1" fmla="val -69149"/>
              <a:gd name="adj2" fmla="val 6701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47,2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0547"/>
              </p:ext>
            </p:extLst>
          </p:nvPr>
        </p:nvGraphicFramePr>
        <p:xfrm>
          <a:off x="5162143" y="2239255"/>
          <a:ext cx="4627380" cy="421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5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</a:t>
            </a:r>
            <a:r>
              <a:rPr lang="ru-RU" b="1" dirty="0" smtClean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>
                <a:solidFill>
                  <a:schemeClr val="tx1"/>
                </a:solidFill>
              </a:rPr>
              <a:t>2023 финансового года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расходов бюджета (тыс. 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15775"/>
              </p:ext>
            </p:extLst>
          </p:nvPr>
        </p:nvGraphicFramePr>
        <p:xfrm>
          <a:off x="2763298" y="2676835"/>
          <a:ext cx="8244671" cy="38390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663014"/>
                <a:gridCol w="895414"/>
                <a:gridCol w="979359"/>
                <a:gridCol w="979359"/>
                <a:gridCol w="727525"/>
              </a:tblGrid>
              <a:tr h="294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15 945,7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11 722,9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1 910,2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7 294,4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1 451,7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</a:t>
                      </a: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84 347,2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38 904,0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>
                <a:solidFill>
                  <a:schemeClr val="tx1"/>
                </a:solidFill>
              </a:rPr>
              <a:t>2023 финансового года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 бюджета (тыс. руб.)</a:t>
            </a:r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314015"/>
              </p:ext>
            </p:extLst>
          </p:nvPr>
        </p:nvGraphicFramePr>
        <p:xfrm>
          <a:off x="2743200" y="2238760"/>
          <a:ext cx="8804955" cy="420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593825"/>
            <a:ext cx="8915399" cy="4947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Ведомственные целевые программы МО 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9 месяцев 2023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года: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Структура ведомственных целевых программ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Исполнение ведомственных целевых программ                                                                 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Динамика исполнения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ведомственных целевых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программ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                                              7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Доходы бюджета МО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9 месяцев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2023 финансового года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Структура доходов бюджета                                                                                                     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Исполнение доходов бюджета                                                                                                10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Динамика доходов бюджета                                                                                                    11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Расходы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бюджета МО 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9 месяцев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2023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финансового года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Структура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расходов 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    12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Исполнение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13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Динамика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                                                                                                  14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Контактная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15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18211"/>
              </p:ext>
            </p:extLst>
          </p:nvPr>
        </p:nvGraphicFramePr>
        <p:xfrm>
          <a:off x="4508480" y="2172206"/>
          <a:ext cx="5314496" cy="440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 smtClean="0">
                <a:solidFill>
                  <a:schemeClr val="tx1"/>
                </a:solidFill>
              </a:rPr>
              <a:t>2023 года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Ведомственных целевых программ (план)</a:t>
            </a:r>
            <a:endParaRPr lang="ru-RU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7165728" y="2211021"/>
            <a:ext cx="2144802" cy="467226"/>
          </a:xfrm>
          <a:prstGeom prst="wedgeRectCallout">
            <a:avLst>
              <a:gd name="adj1" fmla="val 4734"/>
              <a:gd name="adj2" fmla="val 11580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Благоустройство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77,58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427305" y="5206593"/>
            <a:ext cx="2144802" cy="503415"/>
          </a:xfrm>
          <a:prstGeom prst="wedgeRectCallout">
            <a:avLst>
              <a:gd name="adj1" fmla="val 92828"/>
              <a:gd name="adj2" fmla="val -1203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5,96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2003379" y="6092249"/>
            <a:ext cx="2238154" cy="467226"/>
          </a:xfrm>
          <a:prstGeom prst="wedgeRectCallout">
            <a:avLst>
              <a:gd name="adj1" fmla="val 68318"/>
              <a:gd name="adj2" fmla="val -822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Физкультурно-оздоровительные мероприятия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9897757" y="3566160"/>
            <a:ext cx="1800944" cy="1573138"/>
          </a:xfrm>
          <a:prstGeom prst="wedgeRectCallout">
            <a:avLst>
              <a:gd name="adj1" fmla="val -114208"/>
              <a:gd name="adj2" fmla="val 4912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</a:t>
            </a:r>
            <a:r>
              <a:rPr lang="ru-RU" sz="1000" dirty="0">
                <a:solidFill>
                  <a:schemeClr val="tx1"/>
                </a:solidFill>
              </a:rPr>
              <a:t>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1000" dirty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0,23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</a:t>
            </a:r>
            <a:r>
              <a:rPr lang="ru-RU" sz="1000" dirty="0">
                <a:solidFill>
                  <a:schemeClr val="tx1"/>
                </a:solidFill>
              </a:rPr>
              <a:t>межнациональных конфликтов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608002" y="6169402"/>
            <a:ext cx="2144802" cy="467226"/>
          </a:xfrm>
          <a:prstGeom prst="wedgeRectCallout">
            <a:avLst>
              <a:gd name="adj1" fmla="val 31348"/>
              <a:gd name="adj2" fmla="val -17056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Досуговые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2,31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262589" y="6092249"/>
            <a:ext cx="2144802" cy="467226"/>
          </a:xfrm>
          <a:prstGeom prst="wedgeRectCallout">
            <a:avLst>
              <a:gd name="adj1" fmla="val -73068"/>
              <a:gd name="adj2" fmla="val -1421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Сохранение местных традиций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1,22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9780650" y="5625023"/>
            <a:ext cx="2242443" cy="467226"/>
          </a:xfrm>
          <a:prstGeom prst="wedgeRectCallout">
            <a:avLst>
              <a:gd name="adj1" fmla="val -115916"/>
              <a:gd name="adj2" fmla="val -7524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Городские праздничные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10,96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972635" y="2211021"/>
            <a:ext cx="2061911" cy="2814021"/>
          </a:xfrm>
          <a:prstGeom prst="wedgeRectCallout">
            <a:avLst>
              <a:gd name="adj1" fmla="val 102697"/>
              <a:gd name="adj2" fmla="val 4725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tx1"/>
                </a:solidFill>
              </a:rPr>
              <a:t>Трудоустройство несовершеннолетних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1,05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Общественные работы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0,18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Обучение действиям при ГО и ЧС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наркомании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терроризма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правонарушений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Формирование архивного фонда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91020"/>
              </p:ext>
            </p:extLst>
          </p:nvPr>
        </p:nvGraphicFramePr>
        <p:xfrm>
          <a:off x="4646887" y="2464840"/>
          <a:ext cx="4907356" cy="362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 smtClean="0">
                <a:solidFill>
                  <a:schemeClr val="tx1"/>
                </a:solidFill>
              </a:rPr>
              <a:t>2023 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Исполнение Ведомственных целевых программ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86034"/>
              </p:ext>
            </p:extLst>
          </p:nvPr>
        </p:nvGraphicFramePr>
        <p:xfrm>
          <a:off x="2721429" y="2576150"/>
          <a:ext cx="8826726" cy="392625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1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69,7</a:t>
                      </a: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53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(продолжение)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2184"/>
              </p:ext>
            </p:extLst>
          </p:nvPr>
        </p:nvGraphicFramePr>
        <p:xfrm>
          <a:off x="2721429" y="2461709"/>
          <a:ext cx="8826726" cy="413758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180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10072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  <a:tr h="31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</a:tr>
              <a:tr h="63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образования, за исключением организаций и осуществления мероприятий по экологическому контролю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239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9525" marR="9525" marT="9525" marB="0" anchor="ctr"/>
                </a:tc>
              </a:tr>
              <a:tr h="9992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11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РФ, проживающих на территории муниципального образования, социально и культурную адаптацию мигрантов, профилактику межнациональных конфликтов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(окончание)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06195"/>
              </p:ext>
            </p:extLst>
          </p:nvPr>
        </p:nvGraphicFramePr>
        <p:xfrm>
          <a:off x="2721429" y="2416462"/>
          <a:ext cx="8995954" cy="38319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12903"/>
                <a:gridCol w="6919565"/>
                <a:gridCol w="613954"/>
                <a:gridCol w="653143"/>
                <a:gridCol w="496389"/>
              </a:tblGrid>
              <a:tr h="228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630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12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4 481,9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5" marB="0" anchor="ctr"/>
                </a:tc>
              </a:tr>
              <a:tr h="40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</a:tr>
              <a:tr h="417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</a:tr>
              <a:tr h="81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физкультурных мероприятий, физкультурно-оздоровительных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052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официальной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социально-экономическом и культурном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2 436,3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</a:tr>
              <a:tr h="349843">
                <a:tc>
                  <a:txBody>
                    <a:bodyPr/>
                    <a:lstStyle/>
                    <a:p>
                      <a:pPr algn="ctr"/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40 904,5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10 364,3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Динамика исполнения ведомственных целевых программ (тыс. руб.)</a:t>
            </a:r>
            <a:endParaRPr lang="ru-RU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710714"/>
              </p:ext>
            </p:extLst>
          </p:nvPr>
        </p:nvGraphicFramePr>
        <p:xfrm>
          <a:off x="2700767" y="2416462"/>
          <a:ext cx="9147244" cy="391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исполнения ведомственных целевых программ 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084284"/>
              </p:ext>
            </p:extLst>
          </p:nvPr>
        </p:nvGraphicFramePr>
        <p:xfrm>
          <a:off x="2731031" y="2521235"/>
          <a:ext cx="8718845" cy="388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0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20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9 месяцев </a:t>
            </a:r>
            <a:r>
              <a:rPr lang="ru-RU" b="1" dirty="0">
                <a:solidFill>
                  <a:schemeClr val="tx1"/>
                </a:solidFill>
              </a:rPr>
              <a:t>202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 финансового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доходов бюджета (план)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249380" y="3869815"/>
            <a:ext cx="1368975" cy="612648"/>
          </a:xfrm>
          <a:prstGeom prst="wedgeRectCallout">
            <a:avLst>
              <a:gd name="adj1" fmla="val -118523"/>
              <a:gd name="adj2" fmla="val 6827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Субвенции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1</a:t>
            </a:r>
            <a:r>
              <a:rPr lang="en-US" sz="1000" b="1" dirty="0" smtClean="0">
                <a:solidFill>
                  <a:schemeClr val="tx1"/>
                </a:solidFill>
              </a:rPr>
              <a:t>6,8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622407" y="4557871"/>
            <a:ext cx="1698081" cy="612648"/>
          </a:xfrm>
          <a:prstGeom prst="wedgeRectCallout">
            <a:avLst>
              <a:gd name="adj1" fmla="val 154737"/>
              <a:gd name="adj2" fmla="val 6403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0,1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834988" y="6019219"/>
            <a:ext cx="1647822" cy="612648"/>
          </a:xfrm>
          <a:prstGeom prst="wedgeRectCallout">
            <a:avLst>
              <a:gd name="adj1" fmla="val -19484"/>
              <a:gd name="adj2" fmla="val -15499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0,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269739" y="5876054"/>
            <a:ext cx="1371597" cy="612648"/>
          </a:xfrm>
          <a:prstGeom prst="wedgeRectCallout">
            <a:avLst>
              <a:gd name="adj1" fmla="val -154635"/>
              <a:gd name="adj2" fmla="val -12919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 на доходы физических лиц </a:t>
            </a:r>
            <a:r>
              <a:rPr lang="ru-RU" sz="1000" b="1" dirty="0" smtClean="0">
                <a:solidFill>
                  <a:schemeClr val="tx1"/>
                </a:solidFill>
              </a:rPr>
              <a:t>13,0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306174" y="5406571"/>
            <a:ext cx="1698081" cy="612648"/>
          </a:xfrm>
          <a:prstGeom prst="wedgeRectCallout">
            <a:avLst>
              <a:gd name="adj1" fmla="val 115630"/>
              <a:gd name="adj2" fmla="val -5410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неналоговые доходы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0,0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040152" y="2957567"/>
            <a:ext cx="1368975" cy="612648"/>
          </a:xfrm>
          <a:prstGeom prst="wedgeRectCallout">
            <a:avLst>
              <a:gd name="adj1" fmla="val 119797"/>
              <a:gd name="adj2" fmla="val -3074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Дотации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49,0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9757965" y="2110138"/>
            <a:ext cx="1368975" cy="612648"/>
          </a:xfrm>
          <a:prstGeom prst="wedgeRectCallout">
            <a:avLst>
              <a:gd name="adj1" fmla="val -93915"/>
              <a:gd name="adj2" fmla="val 11137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Субсидии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</a:rPr>
              <a:t>0,9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727754"/>
              </p:ext>
            </p:extLst>
          </p:nvPr>
        </p:nvGraphicFramePr>
        <p:xfrm>
          <a:off x="4644064" y="2323774"/>
          <a:ext cx="5090454" cy="3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9920</TotalTime>
  <Words>1102</Words>
  <Application>Microsoft Office PowerPoint</Application>
  <PresentationFormat>Широкоэкранный</PresentationFormat>
  <Paragraphs>345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9 месяцев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486</cp:revision>
  <dcterms:created xsi:type="dcterms:W3CDTF">2017-09-11T10:04:56Z</dcterms:created>
  <dcterms:modified xsi:type="dcterms:W3CDTF">2023-10-17T09:41:18Z</dcterms:modified>
</cp:coreProperties>
</file>